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K Grotesk Bold" charset="1" panose="00000800000000000000"/>
      <p:regular r:id="rId10"/>
    </p:embeddedFont>
    <p:embeddedFont>
      <p:font typeface="HK Grotesk Bold Italics" charset="1" panose="00000800000000000000"/>
      <p:regular r:id="rId11"/>
    </p:embeddedFont>
    <p:embeddedFont>
      <p:font typeface="Assistant Regular" charset="1" panose="00000500000000000000"/>
      <p:regular r:id="rId12"/>
    </p:embeddedFont>
    <p:embeddedFont>
      <p:font typeface="Assistant Regular Bold" charset="1" panose="00000700000000000000"/>
      <p:regular r:id="rId13"/>
    </p:embeddedFont>
    <p:embeddedFont>
      <p:font typeface="HK Grotesk Medium" charset="1" panose="00000600000000000000"/>
      <p:regular r:id="rId14"/>
    </p:embeddedFont>
    <p:embeddedFont>
      <p:font typeface="HK Grotesk Medium Bold" charset="1" panose="00000700000000000000"/>
      <p:regular r:id="rId15"/>
    </p:embeddedFont>
    <p:embeddedFont>
      <p:font typeface="HK Grotesk Medium Italics" charset="1" panose="00000600000000000000"/>
      <p:regular r:id="rId16"/>
    </p:embeddedFont>
    <p:embeddedFont>
      <p:font typeface="HK Grotesk Medium Bold Italics" charset="1" panose="00000700000000000000"/>
      <p:regular r:id="rId17"/>
    </p:embeddedFont>
    <p:embeddedFont>
      <p:font typeface="Halant Medium" charset="1" panose="00000600000000000000"/>
      <p:regular r:id="rId18"/>
    </p:embeddedFont>
    <p:embeddedFont>
      <p:font typeface="Halant Medium Bold" charset="1" panose="000007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33" Target="slides/slide14.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3229801"/>
            <a:ext cx="10724012" cy="6028499"/>
            <a:chOff x="0" y="0"/>
            <a:chExt cx="14298683" cy="8037998"/>
          </a:xfrm>
        </p:grpSpPr>
        <p:sp>
          <p:nvSpPr>
            <p:cNvPr name="TextBox 3" id="3"/>
            <p:cNvSpPr txBox="true"/>
            <p:nvPr/>
          </p:nvSpPr>
          <p:spPr>
            <a:xfrm rot="0">
              <a:off x="0" y="4752884"/>
              <a:ext cx="9499197" cy="3285114"/>
            </a:xfrm>
            <a:prstGeom prst="rect">
              <a:avLst/>
            </a:prstGeom>
          </p:spPr>
          <p:txBody>
            <a:bodyPr anchor="t" rtlCol="false" tIns="0" lIns="0" bIns="0" rIns="0">
              <a:spAutoFit/>
            </a:bodyPr>
            <a:lstStyle/>
            <a:p>
              <a:pPr>
                <a:lnSpc>
                  <a:spcPts val="6720"/>
                </a:lnSpc>
                <a:spcBef>
                  <a:spcPct val="0"/>
                </a:spcBef>
              </a:pPr>
              <a:r>
                <a:rPr lang="en-US" sz="4800">
                  <a:solidFill>
                    <a:srgbClr val="731F7D"/>
                  </a:solidFill>
                  <a:latin typeface="Halant Medium"/>
                </a:rPr>
                <a:t>Integrating the ideas towards for a better business</a:t>
              </a:r>
            </a:p>
          </p:txBody>
        </p:sp>
        <p:sp>
          <p:nvSpPr>
            <p:cNvPr name="TextBox 4" id="4"/>
            <p:cNvSpPr txBox="true"/>
            <p:nvPr/>
          </p:nvSpPr>
          <p:spPr>
            <a:xfrm rot="0">
              <a:off x="0" y="19050"/>
              <a:ext cx="14298683" cy="4066651"/>
            </a:xfrm>
            <a:prstGeom prst="rect">
              <a:avLst/>
            </a:prstGeom>
          </p:spPr>
          <p:txBody>
            <a:bodyPr anchor="t" rtlCol="false" tIns="0" lIns="0" bIns="0" rIns="0">
              <a:spAutoFit/>
            </a:bodyPr>
            <a:lstStyle/>
            <a:p>
              <a:pPr>
                <a:lnSpc>
                  <a:spcPts val="12284"/>
                </a:lnSpc>
              </a:pPr>
              <a:r>
                <a:rPr lang="en-US" sz="10410">
                  <a:solidFill>
                    <a:srgbClr val="000000"/>
                  </a:solidFill>
                  <a:latin typeface="HK Grotesk Bold"/>
                </a:rPr>
                <a:t>Getting started from our ideas!</a:t>
              </a:r>
            </a:p>
          </p:txBody>
        </p:sp>
      </p:grpSp>
      <p:pic>
        <p:nvPicPr>
          <p:cNvPr name="Picture 5" id="5"/>
          <p:cNvPicPr>
            <a:picLocks noChangeAspect="true"/>
          </p:cNvPicPr>
          <p:nvPr/>
        </p:nvPicPr>
        <p:blipFill>
          <a:blip r:embed="rId2"/>
          <a:srcRect l="0" t="0" r="0" b="0"/>
          <a:stretch>
            <a:fillRect/>
          </a:stretch>
        </p:blipFill>
        <p:spPr>
          <a:xfrm flipH="false" flipV="false" rot="-5624184">
            <a:off x="9190413" y="-1204481"/>
            <a:ext cx="9054625" cy="8058616"/>
          </a:xfrm>
          <a:prstGeom prst="rect">
            <a:avLst/>
          </a:prstGeom>
        </p:spPr>
      </p:pic>
      <p:pic>
        <p:nvPicPr>
          <p:cNvPr name="Picture 6" id="6"/>
          <p:cNvPicPr>
            <a:picLocks noChangeAspect="true"/>
          </p:cNvPicPr>
          <p:nvPr/>
        </p:nvPicPr>
        <p:blipFill>
          <a:blip r:embed="rId3"/>
          <a:srcRect l="0" t="0" r="0" b="0"/>
          <a:stretch>
            <a:fillRect/>
          </a:stretch>
        </p:blipFill>
        <p:spPr>
          <a:xfrm flipH="false" flipV="false" rot="-5017281">
            <a:off x="7304671" y="971407"/>
            <a:ext cx="1811240" cy="1716150"/>
          </a:xfrm>
          <a:prstGeom prst="rect">
            <a:avLst/>
          </a:prstGeom>
        </p:spPr>
      </p:pic>
      <p:pic>
        <p:nvPicPr>
          <p:cNvPr name="Picture 7" id="7"/>
          <p:cNvPicPr>
            <a:picLocks noChangeAspect="true"/>
          </p:cNvPicPr>
          <p:nvPr/>
        </p:nvPicPr>
        <p:blipFill>
          <a:blip r:embed="rId4"/>
          <a:srcRect l="0" t="0" r="0" b="0"/>
          <a:stretch>
            <a:fillRect/>
          </a:stretch>
        </p:blipFill>
        <p:spPr>
          <a:xfrm flipH="false" flipV="false" rot="-10567437">
            <a:off x="16126494" y="6825098"/>
            <a:ext cx="3789612" cy="3623816"/>
          </a:xfrm>
          <a:prstGeom prst="rect">
            <a:avLst/>
          </a:prstGeom>
        </p:spPr>
      </p:pic>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379" b="1161"/>
          <a:stretch>
            <a:fillRect/>
          </a:stretch>
        </p:blipFill>
        <p:spPr>
          <a:xfrm flipH="false" flipV="false" rot="1298824">
            <a:off x="12555249" y="4939834"/>
            <a:ext cx="6575294" cy="7268784"/>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2715964">
            <a:off x="8597713" y="7771526"/>
            <a:ext cx="1844500" cy="174766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378125">
            <a:off x="12070219" y="-1362141"/>
            <a:ext cx="4943405" cy="5723190"/>
          </a:xfrm>
          <a:prstGeom prst="rect">
            <a:avLst/>
          </a:prstGeom>
        </p:spPr>
      </p:pic>
      <p:grpSp>
        <p:nvGrpSpPr>
          <p:cNvPr name="Group 5" id="5"/>
          <p:cNvGrpSpPr/>
          <p:nvPr/>
        </p:nvGrpSpPr>
        <p:grpSpPr>
          <a:xfrm rot="0">
            <a:off x="1028700" y="572258"/>
            <a:ext cx="8934485" cy="8686042"/>
            <a:chOff x="0" y="0"/>
            <a:chExt cx="11912647" cy="11581389"/>
          </a:xfrm>
        </p:grpSpPr>
        <p:sp>
          <p:nvSpPr>
            <p:cNvPr name="TextBox 6" id="6"/>
            <p:cNvSpPr txBox="true"/>
            <p:nvPr/>
          </p:nvSpPr>
          <p:spPr>
            <a:xfrm rot="0">
              <a:off x="0" y="2138039"/>
              <a:ext cx="11912647" cy="6312724"/>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Pricing our products &amp; services is affordable &amp; budget-friendly</a:t>
              </a:r>
            </a:p>
          </p:txBody>
        </p:sp>
        <p:sp>
          <p:nvSpPr>
            <p:cNvPr name="TextBox 7" id="7"/>
            <p:cNvSpPr txBox="true"/>
            <p:nvPr/>
          </p:nvSpPr>
          <p:spPr>
            <a:xfrm rot="0">
              <a:off x="0" y="0"/>
              <a:ext cx="2514541" cy="1378756"/>
            </a:xfrm>
            <a:prstGeom prst="rect">
              <a:avLst/>
            </a:prstGeom>
          </p:spPr>
          <p:txBody>
            <a:bodyPr anchor="t" rtlCol="false" tIns="0" lIns="0" bIns="0" rIns="0">
              <a:spAutoFit/>
            </a:bodyPr>
            <a:lstStyle/>
            <a:p>
              <a:pPr algn="l" marL="0" indent="0" lvl="0">
                <a:lnSpc>
                  <a:spcPts val="8115"/>
                </a:lnSpc>
                <a:spcBef>
                  <a:spcPct val="0"/>
                </a:spcBef>
              </a:pPr>
              <a:r>
                <a:rPr lang="en-US" sz="6877">
                  <a:solidFill>
                    <a:srgbClr val="FFFFFF">
                      <a:alpha val="60000"/>
                    </a:srgbClr>
                  </a:solidFill>
                  <a:latin typeface="HK Grotesk Bold"/>
                </a:rPr>
                <a:t>04</a:t>
              </a:r>
            </a:p>
          </p:txBody>
        </p:sp>
        <p:sp>
          <p:nvSpPr>
            <p:cNvPr name="TextBox 8" id="8"/>
            <p:cNvSpPr txBox="true"/>
            <p:nvPr/>
          </p:nvSpPr>
          <p:spPr>
            <a:xfrm rot="0">
              <a:off x="0" y="9227172"/>
              <a:ext cx="7538418" cy="2354217"/>
            </a:xfrm>
            <a:prstGeom prst="rect">
              <a:avLst/>
            </a:prstGeom>
          </p:spPr>
          <p:txBody>
            <a:bodyPr anchor="t" rtlCol="false" tIns="0" lIns="0" bIns="0" rIns="0">
              <a:spAutoFit/>
            </a:bodyPr>
            <a:lstStyle/>
            <a:p>
              <a:pPr>
                <a:lnSpc>
                  <a:spcPts val="2856"/>
                </a:lnSpc>
                <a:spcBef>
                  <a:spcPct val="0"/>
                </a:spcBef>
              </a:pPr>
              <a:r>
                <a:rPr lang="en-US" spc="-20" sz="2040">
                  <a:solidFill>
                    <a:srgbClr val="FFFFFF"/>
                  </a:solidFill>
                  <a:latin typeface="Assistant Regular"/>
                </a:rPr>
                <a:t>Even though we need also to get a profit when we increase the price but we in our company we must adjust our price that really affordable to all valid customers &amp; clients but the quality is meet by their needs.</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4494633">
            <a:off x="737717" y="7024205"/>
            <a:ext cx="2605188" cy="246841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13644" y="-550315"/>
            <a:ext cx="5225712" cy="465088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13119">
            <a:off x="3291026" y="3087831"/>
            <a:ext cx="5693252" cy="5444172"/>
          </a:xfrm>
          <a:prstGeom prst="rect">
            <a:avLst/>
          </a:prstGeom>
        </p:spPr>
      </p:pic>
      <p:sp>
        <p:nvSpPr>
          <p:cNvPr name="TextBox 5" id="5"/>
          <p:cNvSpPr txBox="true"/>
          <p:nvPr/>
        </p:nvSpPr>
        <p:spPr>
          <a:xfrm rot="0">
            <a:off x="4021593" y="3727945"/>
            <a:ext cx="13247232" cy="5912504"/>
          </a:xfrm>
          <a:prstGeom prst="rect">
            <a:avLst/>
          </a:prstGeom>
        </p:spPr>
        <p:txBody>
          <a:bodyPr anchor="t" rtlCol="false" tIns="0" lIns="0" bIns="0" rIns="0">
            <a:spAutoFit/>
          </a:bodyPr>
          <a:lstStyle/>
          <a:p>
            <a:pPr algn="r">
              <a:lnSpc>
                <a:spcPts val="9440"/>
              </a:lnSpc>
            </a:pPr>
            <a:r>
              <a:rPr lang="en-US" sz="8000">
                <a:solidFill>
                  <a:srgbClr val="FFFFFF"/>
                </a:solidFill>
                <a:latin typeface="HK Grotesk Bold"/>
              </a:rPr>
              <a:t>What are the theme that should we design for our store or materials tha made from...what?</a:t>
            </a:r>
          </a:p>
          <a:p>
            <a:pPr algn="r">
              <a:lnSpc>
                <a:spcPts val="9440"/>
              </a:lnSpc>
            </a:pPr>
          </a:p>
        </p:txBody>
      </p:sp>
      <p:sp>
        <p:nvSpPr>
          <p:cNvPr name="TextBox 6" id="6"/>
          <p:cNvSpPr txBox="true"/>
          <p:nvPr/>
        </p:nvSpPr>
        <p:spPr>
          <a:xfrm rot="0">
            <a:off x="15785030" y="1028700"/>
            <a:ext cx="1483795" cy="1034067"/>
          </a:xfrm>
          <a:prstGeom prst="rect">
            <a:avLst/>
          </a:prstGeom>
        </p:spPr>
        <p:txBody>
          <a:bodyPr anchor="t" rtlCol="false" tIns="0" lIns="0" bIns="0" rIns="0">
            <a:spAutoFit/>
          </a:bodyPr>
          <a:lstStyle/>
          <a:p>
            <a:pPr algn="r" marL="0" indent="0" lvl="0">
              <a:lnSpc>
                <a:spcPts val="8115"/>
              </a:lnSpc>
              <a:spcBef>
                <a:spcPct val="0"/>
              </a:spcBef>
            </a:pPr>
            <a:r>
              <a:rPr lang="en-US" sz="6877">
                <a:solidFill>
                  <a:srgbClr val="FFFFFF">
                    <a:alpha val="60000"/>
                  </a:srgbClr>
                </a:solidFill>
                <a:latin typeface="HK Grotesk Bold"/>
              </a:rPr>
              <a:t>05</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379" b="1161"/>
          <a:stretch>
            <a:fillRect/>
          </a:stretch>
        </p:blipFill>
        <p:spPr>
          <a:xfrm flipH="false" flipV="false" rot="1298824">
            <a:off x="12555249" y="4939834"/>
            <a:ext cx="6575294" cy="7268784"/>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2715964">
            <a:off x="8597713" y="7771526"/>
            <a:ext cx="1844500" cy="174766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378125">
            <a:off x="12070219" y="-1362141"/>
            <a:ext cx="4943405" cy="5723190"/>
          </a:xfrm>
          <a:prstGeom prst="rect">
            <a:avLst/>
          </a:prstGeom>
        </p:spPr>
      </p:pic>
      <p:grpSp>
        <p:nvGrpSpPr>
          <p:cNvPr name="Group 5" id="5"/>
          <p:cNvGrpSpPr/>
          <p:nvPr/>
        </p:nvGrpSpPr>
        <p:grpSpPr>
          <a:xfrm rot="0">
            <a:off x="1028700" y="1284969"/>
            <a:ext cx="13513221" cy="7973331"/>
            <a:chOff x="0" y="0"/>
            <a:chExt cx="18017628" cy="10631108"/>
          </a:xfrm>
        </p:grpSpPr>
        <p:sp>
          <p:nvSpPr>
            <p:cNvPr name="TextBox 6" id="6"/>
            <p:cNvSpPr txBox="true"/>
            <p:nvPr/>
          </p:nvSpPr>
          <p:spPr>
            <a:xfrm rot="0">
              <a:off x="0" y="2138039"/>
              <a:ext cx="18017628" cy="6312724"/>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It must combine with local heritage and the kind of field (e.g. Technology, Science, Art etc.)</a:t>
              </a:r>
            </a:p>
          </p:txBody>
        </p:sp>
        <p:sp>
          <p:nvSpPr>
            <p:cNvPr name="TextBox 7" id="7"/>
            <p:cNvSpPr txBox="true"/>
            <p:nvPr/>
          </p:nvSpPr>
          <p:spPr>
            <a:xfrm rot="0">
              <a:off x="0" y="0"/>
              <a:ext cx="3803190" cy="1378756"/>
            </a:xfrm>
            <a:prstGeom prst="rect">
              <a:avLst/>
            </a:prstGeom>
          </p:spPr>
          <p:txBody>
            <a:bodyPr anchor="t" rtlCol="false" tIns="0" lIns="0" bIns="0" rIns="0">
              <a:spAutoFit/>
            </a:bodyPr>
            <a:lstStyle/>
            <a:p>
              <a:pPr algn="l" marL="0" indent="0" lvl="0">
                <a:lnSpc>
                  <a:spcPts val="8115"/>
                </a:lnSpc>
                <a:spcBef>
                  <a:spcPct val="0"/>
                </a:spcBef>
              </a:pPr>
              <a:r>
                <a:rPr lang="en-US" sz="6877">
                  <a:solidFill>
                    <a:srgbClr val="FFFFFF">
                      <a:alpha val="60000"/>
                    </a:srgbClr>
                  </a:solidFill>
                  <a:latin typeface="HK Grotesk Bold"/>
                </a:rPr>
                <a:t>05</a:t>
              </a:r>
            </a:p>
          </p:txBody>
        </p:sp>
        <p:sp>
          <p:nvSpPr>
            <p:cNvPr name="TextBox 8" id="8"/>
            <p:cNvSpPr txBox="true"/>
            <p:nvPr/>
          </p:nvSpPr>
          <p:spPr>
            <a:xfrm rot="0">
              <a:off x="0" y="9227172"/>
              <a:ext cx="11401699" cy="1403936"/>
            </a:xfrm>
            <a:prstGeom prst="rect">
              <a:avLst/>
            </a:prstGeom>
          </p:spPr>
          <p:txBody>
            <a:bodyPr anchor="t" rtlCol="false" tIns="0" lIns="0" bIns="0" rIns="0">
              <a:spAutoFit/>
            </a:bodyPr>
            <a:lstStyle/>
            <a:p>
              <a:pPr>
                <a:lnSpc>
                  <a:spcPts val="2856"/>
                </a:lnSpc>
                <a:spcBef>
                  <a:spcPct val="0"/>
                </a:spcBef>
              </a:pPr>
              <a:r>
                <a:rPr lang="en-US" spc="-20" sz="2040">
                  <a:solidFill>
                    <a:srgbClr val="FFFFFF"/>
                  </a:solidFill>
                  <a:latin typeface="Assistant Regular"/>
                </a:rPr>
                <a:t>Not just focus for our products but also we need to design or to give appearance of our store that based on the local heritages and combine with any kinds of field  to feel the atmosphere and fell the ergonomics.</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4494633">
            <a:off x="737717" y="7024205"/>
            <a:ext cx="2605188" cy="246841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13644" y="-550315"/>
            <a:ext cx="5225712" cy="465088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13119">
            <a:off x="3291026" y="3087831"/>
            <a:ext cx="5693252" cy="5444172"/>
          </a:xfrm>
          <a:prstGeom prst="rect">
            <a:avLst/>
          </a:prstGeom>
        </p:spPr>
      </p:pic>
      <p:sp>
        <p:nvSpPr>
          <p:cNvPr name="TextBox 5" id="5"/>
          <p:cNvSpPr txBox="true"/>
          <p:nvPr/>
        </p:nvSpPr>
        <p:spPr>
          <a:xfrm rot="0">
            <a:off x="8083205" y="5706480"/>
            <a:ext cx="9176095" cy="3551820"/>
          </a:xfrm>
          <a:prstGeom prst="rect">
            <a:avLst/>
          </a:prstGeom>
        </p:spPr>
        <p:txBody>
          <a:bodyPr anchor="t" rtlCol="false" tIns="0" lIns="0" bIns="0" rIns="0">
            <a:spAutoFit/>
          </a:bodyPr>
          <a:lstStyle/>
          <a:p>
            <a:pPr algn="r">
              <a:lnSpc>
                <a:spcPts val="9440"/>
              </a:lnSpc>
            </a:pPr>
            <a:r>
              <a:rPr lang="en-US" sz="8000">
                <a:solidFill>
                  <a:srgbClr val="FFFFFF"/>
                </a:solidFill>
                <a:latin typeface="HK Grotesk Bold"/>
              </a:rPr>
              <a:t>Initial funds to sustain our first retail store? </a:t>
            </a:r>
          </a:p>
        </p:txBody>
      </p:sp>
      <p:sp>
        <p:nvSpPr>
          <p:cNvPr name="TextBox 6" id="6"/>
          <p:cNvSpPr txBox="true"/>
          <p:nvPr/>
        </p:nvSpPr>
        <p:spPr>
          <a:xfrm rot="0">
            <a:off x="15785030" y="1028700"/>
            <a:ext cx="1483795" cy="1034067"/>
          </a:xfrm>
          <a:prstGeom prst="rect">
            <a:avLst/>
          </a:prstGeom>
        </p:spPr>
        <p:txBody>
          <a:bodyPr anchor="t" rtlCol="false" tIns="0" lIns="0" bIns="0" rIns="0">
            <a:spAutoFit/>
          </a:bodyPr>
          <a:lstStyle/>
          <a:p>
            <a:pPr algn="r" marL="0" indent="0" lvl="0">
              <a:lnSpc>
                <a:spcPts val="8115"/>
              </a:lnSpc>
              <a:spcBef>
                <a:spcPct val="0"/>
              </a:spcBef>
            </a:pPr>
            <a:r>
              <a:rPr lang="en-US" sz="6877">
                <a:solidFill>
                  <a:srgbClr val="FFFFFF">
                    <a:alpha val="60000"/>
                  </a:srgbClr>
                </a:solidFill>
                <a:latin typeface="HK Grotesk Bold"/>
              </a:rPr>
              <a:t>06</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379" b="1161"/>
          <a:stretch>
            <a:fillRect/>
          </a:stretch>
        </p:blipFill>
        <p:spPr>
          <a:xfrm flipH="false" flipV="false" rot="1298824">
            <a:off x="12555249" y="4939834"/>
            <a:ext cx="6575294" cy="7268784"/>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2715964">
            <a:off x="8597713" y="7771526"/>
            <a:ext cx="1844500" cy="174766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378125">
            <a:off x="12070219" y="-1362141"/>
            <a:ext cx="4943405" cy="5723190"/>
          </a:xfrm>
          <a:prstGeom prst="rect">
            <a:avLst/>
          </a:prstGeom>
        </p:spPr>
      </p:pic>
      <p:grpSp>
        <p:nvGrpSpPr>
          <p:cNvPr name="Group 5" id="5"/>
          <p:cNvGrpSpPr/>
          <p:nvPr/>
        </p:nvGrpSpPr>
        <p:grpSpPr>
          <a:xfrm rot="0">
            <a:off x="1262685" y="1143098"/>
            <a:ext cx="8934485" cy="9153673"/>
            <a:chOff x="0" y="0"/>
            <a:chExt cx="11912647" cy="12204897"/>
          </a:xfrm>
        </p:grpSpPr>
        <p:sp>
          <p:nvSpPr>
            <p:cNvPr name="TextBox 6" id="6"/>
            <p:cNvSpPr txBox="true"/>
            <p:nvPr/>
          </p:nvSpPr>
          <p:spPr>
            <a:xfrm rot="0">
              <a:off x="0" y="2138039"/>
              <a:ext cx="11912647" cy="7886513"/>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Initial funds for our building a first retail store is about ₱50, 000 - ₱500, 000</a:t>
              </a:r>
            </a:p>
          </p:txBody>
        </p:sp>
        <p:sp>
          <p:nvSpPr>
            <p:cNvPr name="TextBox 7" id="7"/>
            <p:cNvSpPr txBox="true"/>
            <p:nvPr/>
          </p:nvSpPr>
          <p:spPr>
            <a:xfrm rot="0">
              <a:off x="0" y="0"/>
              <a:ext cx="2514541" cy="1378756"/>
            </a:xfrm>
            <a:prstGeom prst="rect">
              <a:avLst/>
            </a:prstGeom>
          </p:spPr>
          <p:txBody>
            <a:bodyPr anchor="t" rtlCol="false" tIns="0" lIns="0" bIns="0" rIns="0">
              <a:spAutoFit/>
            </a:bodyPr>
            <a:lstStyle/>
            <a:p>
              <a:pPr algn="l" marL="0" indent="0" lvl="0">
                <a:lnSpc>
                  <a:spcPts val="8115"/>
                </a:lnSpc>
                <a:spcBef>
                  <a:spcPct val="0"/>
                </a:spcBef>
              </a:pPr>
              <a:r>
                <a:rPr lang="en-US" sz="6877">
                  <a:solidFill>
                    <a:srgbClr val="FFFFFF">
                      <a:alpha val="60000"/>
                    </a:srgbClr>
                  </a:solidFill>
                  <a:latin typeface="HK Grotesk Bold"/>
                </a:rPr>
                <a:t>06</a:t>
              </a:r>
            </a:p>
          </p:txBody>
        </p:sp>
        <p:sp>
          <p:nvSpPr>
            <p:cNvPr name="TextBox 8" id="8"/>
            <p:cNvSpPr txBox="true"/>
            <p:nvPr/>
          </p:nvSpPr>
          <p:spPr>
            <a:xfrm rot="0">
              <a:off x="0" y="10800961"/>
              <a:ext cx="7538418" cy="1403936"/>
            </a:xfrm>
            <a:prstGeom prst="rect">
              <a:avLst/>
            </a:prstGeom>
          </p:spPr>
          <p:txBody>
            <a:bodyPr anchor="t" rtlCol="false" tIns="0" lIns="0" bIns="0" rIns="0">
              <a:spAutoFit/>
            </a:bodyPr>
            <a:lstStyle/>
            <a:p>
              <a:pPr>
                <a:lnSpc>
                  <a:spcPts val="2856"/>
                </a:lnSpc>
                <a:spcBef>
                  <a:spcPct val="0"/>
                </a:spcBef>
              </a:pPr>
              <a:r>
                <a:rPr lang="en-US" spc="-20" sz="2040">
                  <a:solidFill>
                    <a:srgbClr val="FFFFFF"/>
                  </a:solidFill>
                  <a:latin typeface="Assistant Regular"/>
                </a:rPr>
                <a:t>This includes our taxes, maintainance, logistics, bills, equipments, salaries and other expenses inside the retail store.</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4494633">
            <a:off x="7828277" y="9031944"/>
            <a:ext cx="2604581" cy="2467841"/>
          </a:xfrm>
          <a:prstGeom prst="rect">
            <a:avLst/>
          </a:prstGeom>
        </p:spPr>
      </p:pic>
      <p:pic>
        <p:nvPicPr>
          <p:cNvPr name="Picture 3" id="3"/>
          <p:cNvPicPr>
            <a:picLocks noChangeAspect="true"/>
          </p:cNvPicPr>
          <p:nvPr/>
        </p:nvPicPr>
        <p:blipFill>
          <a:blip r:embed="rId2"/>
          <a:srcRect l="0" t="0" r="0" b="0"/>
          <a:stretch>
            <a:fillRect/>
          </a:stretch>
        </p:blipFill>
        <p:spPr>
          <a:xfrm flipH="false" flipV="false" rot="-9088749">
            <a:off x="1631143" y="-2578373"/>
            <a:ext cx="3903561" cy="3698625"/>
          </a:xfrm>
          <a:prstGeom prst="rect">
            <a:avLst/>
          </a:prstGeom>
        </p:spPr>
      </p:pic>
      <p:pic>
        <p:nvPicPr>
          <p:cNvPr name="Picture 4" id="4"/>
          <p:cNvPicPr>
            <a:picLocks noChangeAspect="true"/>
          </p:cNvPicPr>
          <p:nvPr/>
        </p:nvPicPr>
        <p:blipFill>
          <a:blip r:embed="rId3">
            <a:alphaModFix amt="57000"/>
          </a:blip>
          <a:srcRect l="0" t="0" r="0" b="0"/>
          <a:stretch>
            <a:fillRect/>
          </a:stretch>
        </p:blipFill>
        <p:spPr>
          <a:xfrm flipH="false" flipV="false" rot="313119">
            <a:off x="-3109196" y="4175850"/>
            <a:ext cx="8275792" cy="7913726"/>
          </a:xfrm>
          <a:prstGeom prst="rect">
            <a:avLst/>
          </a:prstGeom>
        </p:spPr>
      </p:pic>
      <p:pic>
        <p:nvPicPr>
          <p:cNvPr name="Picture 5" id="5"/>
          <p:cNvPicPr>
            <a:picLocks noChangeAspect="true"/>
          </p:cNvPicPr>
          <p:nvPr/>
        </p:nvPicPr>
        <p:blipFill>
          <a:blip r:embed="rId4">
            <a:alphaModFix amt="68000"/>
          </a:blip>
          <a:srcRect l="0" t="0" r="0" b="0"/>
          <a:stretch>
            <a:fillRect/>
          </a:stretch>
        </p:blipFill>
        <p:spPr>
          <a:xfrm flipH="false" flipV="false" rot="965189">
            <a:off x="11239029" y="-3141539"/>
            <a:ext cx="7824542" cy="6963843"/>
          </a:xfrm>
          <a:prstGeom prst="rect">
            <a:avLst/>
          </a:prstGeom>
        </p:spPr>
      </p:pic>
      <p:pic>
        <p:nvPicPr>
          <p:cNvPr name="Picture 6" id="6"/>
          <p:cNvPicPr>
            <a:picLocks noChangeAspect="true"/>
          </p:cNvPicPr>
          <p:nvPr/>
        </p:nvPicPr>
        <p:blipFill>
          <a:blip r:embed="rId5"/>
          <a:srcRect l="0" t="0" r="0" b="0"/>
          <a:stretch>
            <a:fillRect/>
          </a:stretch>
        </p:blipFill>
        <p:spPr>
          <a:xfrm flipH="false" flipV="false" rot="1207755">
            <a:off x="13218087" y="5225672"/>
            <a:ext cx="6135171" cy="7102948"/>
          </a:xfrm>
          <a:prstGeom prst="rect">
            <a:avLst/>
          </a:prstGeom>
        </p:spPr>
      </p:pic>
      <p:grpSp>
        <p:nvGrpSpPr>
          <p:cNvPr name="Group 7" id="7"/>
          <p:cNvGrpSpPr/>
          <p:nvPr/>
        </p:nvGrpSpPr>
        <p:grpSpPr>
          <a:xfrm rot="0">
            <a:off x="3689150" y="3819729"/>
            <a:ext cx="10909700" cy="2647541"/>
            <a:chOff x="0" y="0"/>
            <a:chExt cx="14546267" cy="3530055"/>
          </a:xfrm>
        </p:grpSpPr>
        <p:sp>
          <p:nvSpPr>
            <p:cNvPr name="TextBox 8" id="8"/>
            <p:cNvSpPr txBox="true"/>
            <p:nvPr/>
          </p:nvSpPr>
          <p:spPr>
            <a:xfrm rot="0">
              <a:off x="0" y="9525"/>
              <a:ext cx="14546267" cy="1943146"/>
            </a:xfrm>
            <a:prstGeom prst="rect">
              <a:avLst/>
            </a:prstGeom>
          </p:spPr>
          <p:txBody>
            <a:bodyPr anchor="t" rtlCol="false" tIns="0" lIns="0" bIns="0" rIns="0">
              <a:spAutoFit/>
            </a:bodyPr>
            <a:lstStyle/>
            <a:p>
              <a:pPr algn="ctr">
                <a:lnSpc>
                  <a:spcPts val="5782"/>
                </a:lnSpc>
              </a:pPr>
              <a:r>
                <a:rPr lang="en-US" sz="4900">
                  <a:solidFill>
                    <a:srgbClr val="FFFFFF"/>
                  </a:solidFill>
                  <a:latin typeface="HK Grotesk Medium"/>
                </a:rPr>
                <a:t>Presenting the ideas to promote our business</a:t>
              </a:r>
            </a:p>
          </p:txBody>
        </p:sp>
        <p:sp>
          <p:nvSpPr>
            <p:cNvPr name="TextBox 9" id="9"/>
            <p:cNvSpPr txBox="true"/>
            <p:nvPr/>
          </p:nvSpPr>
          <p:spPr>
            <a:xfrm rot="0">
              <a:off x="1627322" y="2774706"/>
              <a:ext cx="11291623" cy="755350"/>
            </a:xfrm>
            <a:prstGeom prst="rect">
              <a:avLst/>
            </a:prstGeom>
          </p:spPr>
          <p:txBody>
            <a:bodyPr anchor="t" rtlCol="false" tIns="0" lIns="0" bIns="0" rIns="0">
              <a:spAutoFit/>
            </a:bodyPr>
            <a:lstStyle/>
            <a:p>
              <a:pPr algn="ctr">
                <a:lnSpc>
                  <a:spcPts val="4680"/>
                </a:lnSpc>
              </a:pPr>
              <a:r>
                <a:rPr lang="en-US" sz="3600">
                  <a:solidFill>
                    <a:srgbClr val="FFFFFF"/>
                  </a:solidFill>
                  <a:latin typeface="Halant Medium"/>
                </a:rPr>
                <a:t>Presented by Renzter A. Arizala</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4494633">
            <a:off x="737717" y="7024205"/>
            <a:ext cx="2605188" cy="246841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13644" y="-550315"/>
            <a:ext cx="5225712" cy="465088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13119">
            <a:off x="3291026" y="3087831"/>
            <a:ext cx="5693252" cy="5444172"/>
          </a:xfrm>
          <a:prstGeom prst="rect">
            <a:avLst/>
          </a:prstGeom>
        </p:spPr>
      </p:pic>
      <p:sp>
        <p:nvSpPr>
          <p:cNvPr name="TextBox 5" id="5"/>
          <p:cNvSpPr txBox="true"/>
          <p:nvPr/>
        </p:nvSpPr>
        <p:spPr>
          <a:xfrm rot="0">
            <a:off x="10229815" y="5706480"/>
            <a:ext cx="7029485" cy="3551820"/>
          </a:xfrm>
          <a:prstGeom prst="rect">
            <a:avLst/>
          </a:prstGeom>
        </p:spPr>
        <p:txBody>
          <a:bodyPr anchor="t" rtlCol="false" tIns="0" lIns="0" bIns="0" rIns="0">
            <a:spAutoFit/>
          </a:bodyPr>
          <a:lstStyle/>
          <a:p>
            <a:pPr algn="r">
              <a:lnSpc>
                <a:spcPts val="9440"/>
              </a:lnSpc>
            </a:pPr>
            <a:r>
              <a:rPr lang="en-US" sz="8000">
                <a:solidFill>
                  <a:srgbClr val="FFFFFF"/>
                </a:solidFill>
                <a:latin typeface="HK Grotesk Bold"/>
              </a:rPr>
              <a:t>Where do we start our business?</a:t>
            </a:r>
          </a:p>
        </p:txBody>
      </p:sp>
      <p:sp>
        <p:nvSpPr>
          <p:cNvPr name="TextBox 6" id="6"/>
          <p:cNvSpPr txBox="true"/>
          <p:nvPr/>
        </p:nvSpPr>
        <p:spPr>
          <a:xfrm rot="0">
            <a:off x="15785030" y="1028700"/>
            <a:ext cx="1483795" cy="1034067"/>
          </a:xfrm>
          <a:prstGeom prst="rect">
            <a:avLst/>
          </a:prstGeom>
        </p:spPr>
        <p:txBody>
          <a:bodyPr anchor="t" rtlCol="false" tIns="0" lIns="0" bIns="0" rIns="0">
            <a:spAutoFit/>
          </a:bodyPr>
          <a:lstStyle/>
          <a:p>
            <a:pPr algn="r" marL="0" indent="0" lvl="0">
              <a:lnSpc>
                <a:spcPts val="8115"/>
              </a:lnSpc>
              <a:spcBef>
                <a:spcPct val="0"/>
              </a:spcBef>
            </a:pPr>
            <a:r>
              <a:rPr lang="en-US" sz="6877">
                <a:solidFill>
                  <a:srgbClr val="FFFFFF">
                    <a:alpha val="60000"/>
                  </a:srgbClr>
                </a:solidFill>
                <a:latin typeface="HK Grotesk Bold"/>
              </a:rPr>
              <a:t>01</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379" b="1161"/>
          <a:stretch>
            <a:fillRect/>
          </a:stretch>
        </p:blipFill>
        <p:spPr>
          <a:xfrm flipH="false" flipV="false" rot="1298824">
            <a:off x="12555249" y="4939834"/>
            <a:ext cx="6575294" cy="7268784"/>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2715964">
            <a:off x="8597713" y="7771526"/>
            <a:ext cx="1844500" cy="174766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378125">
            <a:off x="12070219" y="-1362141"/>
            <a:ext cx="4943405" cy="5723190"/>
          </a:xfrm>
          <a:prstGeom prst="rect">
            <a:avLst/>
          </a:prstGeom>
        </p:spPr>
      </p:pic>
      <p:grpSp>
        <p:nvGrpSpPr>
          <p:cNvPr name="Group 5" id="5"/>
          <p:cNvGrpSpPr/>
          <p:nvPr/>
        </p:nvGrpSpPr>
        <p:grpSpPr>
          <a:xfrm rot="0">
            <a:off x="1028700" y="2465311"/>
            <a:ext cx="9117137" cy="6792989"/>
            <a:chOff x="0" y="0"/>
            <a:chExt cx="12156183" cy="9057319"/>
          </a:xfrm>
        </p:grpSpPr>
        <p:sp>
          <p:nvSpPr>
            <p:cNvPr name="TextBox 6" id="6"/>
            <p:cNvSpPr txBox="true"/>
            <p:nvPr/>
          </p:nvSpPr>
          <p:spPr>
            <a:xfrm rot="0">
              <a:off x="0" y="2138039"/>
              <a:ext cx="12156183" cy="4738935"/>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Retail store should be put on crowdy places.</a:t>
              </a:r>
            </a:p>
          </p:txBody>
        </p:sp>
        <p:sp>
          <p:nvSpPr>
            <p:cNvPr name="TextBox 7" id="7"/>
            <p:cNvSpPr txBox="true"/>
            <p:nvPr/>
          </p:nvSpPr>
          <p:spPr>
            <a:xfrm rot="0">
              <a:off x="0" y="0"/>
              <a:ext cx="2565946" cy="1378756"/>
            </a:xfrm>
            <a:prstGeom prst="rect">
              <a:avLst/>
            </a:prstGeom>
          </p:spPr>
          <p:txBody>
            <a:bodyPr anchor="t" rtlCol="false" tIns="0" lIns="0" bIns="0" rIns="0">
              <a:spAutoFit/>
            </a:bodyPr>
            <a:lstStyle/>
            <a:p>
              <a:pPr algn="l" marL="0" indent="0" lvl="0">
                <a:lnSpc>
                  <a:spcPts val="8115"/>
                </a:lnSpc>
                <a:spcBef>
                  <a:spcPct val="0"/>
                </a:spcBef>
              </a:pPr>
              <a:r>
                <a:rPr lang="en-US" sz="6877">
                  <a:solidFill>
                    <a:srgbClr val="FFFFFF">
                      <a:alpha val="60000"/>
                    </a:srgbClr>
                  </a:solidFill>
                  <a:latin typeface="HK Grotesk Bold"/>
                </a:rPr>
                <a:t>01</a:t>
              </a:r>
            </a:p>
          </p:txBody>
        </p:sp>
        <p:sp>
          <p:nvSpPr>
            <p:cNvPr name="TextBox 8" id="8"/>
            <p:cNvSpPr txBox="true"/>
            <p:nvPr/>
          </p:nvSpPr>
          <p:spPr>
            <a:xfrm rot="0">
              <a:off x="0" y="7653383"/>
              <a:ext cx="7692530" cy="1403936"/>
            </a:xfrm>
            <a:prstGeom prst="rect">
              <a:avLst/>
            </a:prstGeom>
          </p:spPr>
          <p:txBody>
            <a:bodyPr anchor="t" rtlCol="false" tIns="0" lIns="0" bIns="0" rIns="0">
              <a:spAutoFit/>
            </a:bodyPr>
            <a:lstStyle/>
            <a:p>
              <a:pPr>
                <a:lnSpc>
                  <a:spcPts val="2856"/>
                </a:lnSpc>
                <a:spcBef>
                  <a:spcPct val="0"/>
                </a:spcBef>
              </a:pPr>
              <a:r>
                <a:rPr lang="en-US" spc="-20" sz="2040">
                  <a:solidFill>
                    <a:srgbClr val="FFFFFF"/>
                  </a:solidFill>
                  <a:latin typeface="Assistant Regular"/>
                </a:rPr>
                <a:t>We need to locate our first retail store in such a populated location to let our customers, buyer or clients are accessible in our store.</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4494633">
            <a:off x="737717" y="7024205"/>
            <a:ext cx="2605188" cy="246841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13644" y="-550315"/>
            <a:ext cx="5225712" cy="465088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13119">
            <a:off x="3291026" y="3087831"/>
            <a:ext cx="5693252" cy="5444172"/>
          </a:xfrm>
          <a:prstGeom prst="rect">
            <a:avLst/>
          </a:prstGeom>
        </p:spPr>
      </p:pic>
      <p:sp>
        <p:nvSpPr>
          <p:cNvPr name="TextBox 5" id="5"/>
          <p:cNvSpPr txBox="true"/>
          <p:nvPr/>
        </p:nvSpPr>
        <p:spPr>
          <a:xfrm rot="0">
            <a:off x="0" y="5706480"/>
            <a:ext cx="17259300" cy="2371479"/>
          </a:xfrm>
          <a:prstGeom prst="rect">
            <a:avLst/>
          </a:prstGeom>
        </p:spPr>
        <p:txBody>
          <a:bodyPr anchor="t" rtlCol="false" tIns="0" lIns="0" bIns="0" rIns="0">
            <a:spAutoFit/>
          </a:bodyPr>
          <a:lstStyle/>
          <a:p>
            <a:pPr algn="r">
              <a:lnSpc>
                <a:spcPts val="9440"/>
              </a:lnSpc>
            </a:pPr>
            <a:r>
              <a:rPr lang="en-US" sz="8000">
                <a:solidFill>
                  <a:srgbClr val="FFFFFF"/>
                </a:solidFill>
                <a:latin typeface="HK Grotesk Bold"/>
              </a:rPr>
              <a:t>What products or services that we improved for our business?</a:t>
            </a:r>
          </a:p>
        </p:txBody>
      </p:sp>
      <p:sp>
        <p:nvSpPr>
          <p:cNvPr name="TextBox 6" id="6"/>
          <p:cNvSpPr txBox="true"/>
          <p:nvPr/>
        </p:nvSpPr>
        <p:spPr>
          <a:xfrm rot="0">
            <a:off x="15785030" y="1028700"/>
            <a:ext cx="1483795" cy="1034067"/>
          </a:xfrm>
          <a:prstGeom prst="rect">
            <a:avLst/>
          </a:prstGeom>
        </p:spPr>
        <p:txBody>
          <a:bodyPr anchor="t" rtlCol="false" tIns="0" lIns="0" bIns="0" rIns="0">
            <a:spAutoFit/>
          </a:bodyPr>
          <a:lstStyle/>
          <a:p>
            <a:pPr algn="r" marL="0" indent="0" lvl="0">
              <a:lnSpc>
                <a:spcPts val="8115"/>
              </a:lnSpc>
              <a:spcBef>
                <a:spcPct val="0"/>
              </a:spcBef>
            </a:pPr>
            <a:r>
              <a:rPr lang="en-US" u="none" sz="6877">
                <a:solidFill>
                  <a:srgbClr val="FFFFFF">
                    <a:alpha val="60000"/>
                  </a:srgbClr>
                </a:solidFill>
                <a:latin typeface="HK Grotesk Bold"/>
              </a:rPr>
              <a:t>02</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379" b="1161"/>
          <a:stretch>
            <a:fillRect/>
          </a:stretch>
        </p:blipFill>
        <p:spPr>
          <a:xfrm flipH="false" flipV="false" rot="1298824">
            <a:off x="12555249" y="4939834"/>
            <a:ext cx="6575294" cy="7268784"/>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2715964">
            <a:off x="8597713" y="7771526"/>
            <a:ext cx="1844500" cy="174766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378125">
            <a:off x="12070219" y="-1362141"/>
            <a:ext cx="4943405" cy="5723190"/>
          </a:xfrm>
          <a:prstGeom prst="rect">
            <a:avLst/>
          </a:prstGeom>
        </p:spPr>
      </p:pic>
      <p:grpSp>
        <p:nvGrpSpPr>
          <p:cNvPr name="Group 5" id="5"/>
          <p:cNvGrpSpPr/>
          <p:nvPr/>
        </p:nvGrpSpPr>
        <p:grpSpPr>
          <a:xfrm rot="0">
            <a:off x="1028700" y="928614"/>
            <a:ext cx="8934485" cy="8329686"/>
            <a:chOff x="0" y="0"/>
            <a:chExt cx="11912647" cy="11106248"/>
          </a:xfrm>
        </p:grpSpPr>
        <p:sp>
          <p:nvSpPr>
            <p:cNvPr name="TextBox 6" id="6"/>
            <p:cNvSpPr txBox="true"/>
            <p:nvPr/>
          </p:nvSpPr>
          <p:spPr>
            <a:xfrm rot="0">
              <a:off x="0" y="2138039"/>
              <a:ext cx="11912647" cy="6312724"/>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Products/services that really benefits to a particular clients</a:t>
              </a:r>
            </a:p>
          </p:txBody>
        </p:sp>
        <p:sp>
          <p:nvSpPr>
            <p:cNvPr name="TextBox 7" id="7"/>
            <p:cNvSpPr txBox="true"/>
            <p:nvPr/>
          </p:nvSpPr>
          <p:spPr>
            <a:xfrm rot="0">
              <a:off x="0" y="0"/>
              <a:ext cx="2514541" cy="1378756"/>
            </a:xfrm>
            <a:prstGeom prst="rect">
              <a:avLst/>
            </a:prstGeom>
          </p:spPr>
          <p:txBody>
            <a:bodyPr anchor="t" rtlCol="false" tIns="0" lIns="0" bIns="0" rIns="0">
              <a:spAutoFit/>
            </a:bodyPr>
            <a:lstStyle/>
            <a:p>
              <a:pPr algn="l" marL="0" indent="0" lvl="0">
                <a:lnSpc>
                  <a:spcPts val="8115"/>
                </a:lnSpc>
                <a:spcBef>
                  <a:spcPct val="0"/>
                </a:spcBef>
              </a:pPr>
              <a:r>
                <a:rPr lang="en-US" sz="6877">
                  <a:solidFill>
                    <a:srgbClr val="FFFFFF">
                      <a:alpha val="60000"/>
                    </a:srgbClr>
                  </a:solidFill>
                  <a:latin typeface="HK Grotesk Bold"/>
                </a:rPr>
                <a:t>02</a:t>
              </a:r>
            </a:p>
          </p:txBody>
        </p:sp>
        <p:sp>
          <p:nvSpPr>
            <p:cNvPr name="TextBox 8" id="8"/>
            <p:cNvSpPr txBox="true"/>
            <p:nvPr/>
          </p:nvSpPr>
          <p:spPr>
            <a:xfrm rot="0">
              <a:off x="0" y="9227172"/>
              <a:ext cx="7538418" cy="1879076"/>
            </a:xfrm>
            <a:prstGeom prst="rect">
              <a:avLst/>
            </a:prstGeom>
          </p:spPr>
          <p:txBody>
            <a:bodyPr anchor="t" rtlCol="false" tIns="0" lIns="0" bIns="0" rIns="0">
              <a:spAutoFit/>
            </a:bodyPr>
            <a:lstStyle/>
            <a:p>
              <a:pPr>
                <a:lnSpc>
                  <a:spcPts val="2856"/>
                </a:lnSpc>
                <a:spcBef>
                  <a:spcPct val="0"/>
                </a:spcBef>
              </a:pPr>
              <a:r>
                <a:rPr lang="en-US" spc="-20" sz="2040">
                  <a:solidFill>
                    <a:srgbClr val="FFFFFF"/>
                  </a:solidFill>
                  <a:latin typeface="Assistant Regular"/>
                </a:rPr>
                <a:t>Since we make and cater products &amp; services not just to gain profits but just benefits for our beloved clients and our product meets the clients requirements, quality and safety to satisfy their needs.</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4494633">
            <a:off x="737717" y="7024205"/>
            <a:ext cx="2605188" cy="246841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13644" y="-550315"/>
            <a:ext cx="5225712" cy="465088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13119">
            <a:off x="3291026" y="3087831"/>
            <a:ext cx="5693252" cy="5444172"/>
          </a:xfrm>
          <a:prstGeom prst="rect">
            <a:avLst/>
          </a:prstGeom>
        </p:spPr>
      </p:pic>
      <p:sp>
        <p:nvSpPr>
          <p:cNvPr name="TextBox 5" id="5"/>
          <p:cNvSpPr txBox="true"/>
          <p:nvPr/>
        </p:nvSpPr>
        <p:spPr>
          <a:xfrm rot="0">
            <a:off x="6577790" y="5706480"/>
            <a:ext cx="10681510" cy="4732162"/>
          </a:xfrm>
          <a:prstGeom prst="rect">
            <a:avLst/>
          </a:prstGeom>
        </p:spPr>
        <p:txBody>
          <a:bodyPr anchor="t" rtlCol="false" tIns="0" lIns="0" bIns="0" rIns="0">
            <a:spAutoFit/>
          </a:bodyPr>
          <a:lstStyle/>
          <a:p>
            <a:pPr algn="r">
              <a:lnSpc>
                <a:spcPts val="9440"/>
              </a:lnSpc>
            </a:pPr>
            <a:r>
              <a:rPr lang="en-US" sz="8000">
                <a:solidFill>
                  <a:srgbClr val="FFFFFF"/>
                </a:solidFill>
                <a:latin typeface="HK Grotesk Bold"/>
              </a:rPr>
              <a:t>Products &amp; services to offer for our  customers/clients?</a:t>
            </a:r>
          </a:p>
          <a:p>
            <a:pPr algn="r">
              <a:lnSpc>
                <a:spcPts val="9440"/>
              </a:lnSpc>
            </a:pPr>
          </a:p>
        </p:txBody>
      </p:sp>
      <p:sp>
        <p:nvSpPr>
          <p:cNvPr name="TextBox 6" id="6"/>
          <p:cNvSpPr txBox="true"/>
          <p:nvPr/>
        </p:nvSpPr>
        <p:spPr>
          <a:xfrm rot="0">
            <a:off x="15785030" y="1028700"/>
            <a:ext cx="1483795" cy="1034067"/>
          </a:xfrm>
          <a:prstGeom prst="rect">
            <a:avLst/>
          </a:prstGeom>
        </p:spPr>
        <p:txBody>
          <a:bodyPr anchor="t" rtlCol="false" tIns="0" lIns="0" bIns="0" rIns="0">
            <a:spAutoFit/>
          </a:bodyPr>
          <a:lstStyle/>
          <a:p>
            <a:pPr algn="r" marL="0" indent="0" lvl="0">
              <a:lnSpc>
                <a:spcPts val="8115"/>
              </a:lnSpc>
              <a:spcBef>
                <a:spcPct val="0"/>
              </a:spcBef>
            </a:pPr>
            <a:r>
              <a:rPr lang="en-US" sz="6877">
                <a:solidFill>
                  <a:srgbClr val="FFFFFF">
                    <a:alpha val="60000"/>
                  </a:srgbClr>
                </a:solidFill>
                <a:latin typeface="HK Grotesk Bold"/>
              </a:rPr>
              <a:t>03</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379" b="1161"/>
          <a:stretch>
            <a:fillRect/>
          </a:stretch>
        </p:blipFill>
        <p:spPr>
          <a:xfrm flipH="false" flipV="false" rot="1298824">
            <a:off x="12555249" y="4939834"/>
            <a:ext cx="6575294" cy="7268784"/>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2715964">
            <a:off x="8597713" y="7771526"/>
            <a:ext cx="1844500" cy="174766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378125">
            <a:off x="12070219" y="-1362141"/>
            <a:ext cx="4943405" cy="5723190"/>
          </a:xfrm>
          <a:prstGeom prst="rect">
            <a:avLst/>
          </a:prstGeom>
        </p:spPr>
      </p:pic>
      <p:grpSp>
        <p:nvGrpSpPr>
          <p:cNvPr name="Group 5" id="5"/>
          <p:cNvGrpSpPr/>
          <p:nvPr/>
        </p:nvGrpSpPr>
        <p:grpSpPr>
          <a:xfrm rot="0">
            <a:off x="1028700" y="2465311"/>
            <a:ext cx="13513221" cy="6792989"/>
            <a:chOff x="0" y="0"/>
            <a:chExt cx="18017628" cy="9057319"/>
          </a:xfrm>
        </p:grpSpPr>
        <p:sp>
          <p:nvSpPr>
            <p:cNvPr name="TextBox 6" id="6"/>
            <p:cNvSpPr txBox="true"/>
            <p:nvPr/>
          </p:nvSpPr>
          <p:spPr>
            <a:xfrm rot="0">
              <a:off x="0" y="2138039"/>
              <a:ext cx="18017628" cy="4738935"/>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Products &amp; Services that convenient, unique, reliable and that fits in the trends</a:t>
              </a:r>
            </a:p>
          </p:txBody>
        </p:sp>
        <p:sp>
          <p:nvSpPr>
            <p:cNvPr name="TextBox 7" id="7"/>
            <p:cNvSpPr txBox="true"/>
            <p:nvPr/>
          </p:nvSpPr>
          <p:spPr>
            <a:xfrm rot="0">
              <a:off x="0" y="0"/>
              <a:ext cx="3803190" cy="1378756"/>
            </a:xfrm>
            <a:prstGeom prst="rect">
              <a:avLst/>
            </a:prstGeom>
          </p:spPr>
          <p:txBody>
            <a:bodyPr anchor="t" rtlCol="false" tIns="0" lIns="0" bIns="0" rIns="0">
              <a:spAutoFit/>
            </a:bodyPr>
            <a:lstStyle/>
            <a:p>
              <a:pPr algn="l" marL="0" indent="0" lvl="0">
                <a:lnSpc>
                  <a:spcPts val="8115"/>
                </a:lnSpc>
                <a:spcBef>
                  <a:spcPct val="0"/>
                </a:spcBef>
              </a:pPr>
              <a:r>
                <a:rPr lang="en-US" sz="6877">
                  <a:solidFill>
                    <a:srgbClr val="FFFFFF">
                      <a:alpha val="60000"/>
                    </a:srgbClr>
                  </a:solidFill>
                  <a:latin typeface="HK Grotesk Bold"/>
                </a:rPr>
                <a:t>03</a:t>
              </a:r>
            </a:p>
          </p:txBody>
        </p:sp>
        <p:sp>
          <p:nvSpPr>
            <p:cNvPr name="TextBox 8" id="8"/>
            <p:cNvSpPr txBox="true"/>
            <p:nvPr/>
          </p:nvSpPr>
          <p:spPr>
            <a:xfrm rot="0">
              <a:off x="0" y="7653383"/>
              <a:ext cx="11401699" cy="1403936"/>
            </a:xfrm>
            <a:prstGeom prst="rect">
              <a:avLst/>
            </a:prstGeom>
          </p:spPr>
          <p:txBody>
            <a:bodyPr anchor="t" rtlCol="false" tIns="0" lIns="0" bIns="0" rIns="0">
              <a:spAutoFit/>
            </a:bodyPr>
            <a:lstStyle/>
            <a:p>
              <a:pPr>
                <a:lnSpc>
                  <a:spcPts val="2856"/>
                </a:lnSpc>
                <a:spcBef>
                  <a:spcPct val="0"/>
                </a:spcBef>
              </a:pPr>
              <a:r>
                <a:rPr lang="en-US" spc="-20" sz="2040">
                  <a:solidFill>
                    <a:srgbClr val="FFFFFF"/>
                  </a:solidFill>
                  <a:latin typeface="Assistant Regular"/>
                </a:rPr>
                <a:t>While our customers and clients engage in our business we also offer them a free, reliable, convenient and riding on the trends that make them satisfied and can help our business grows faster.</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4494633">
            <a:off x="737717" y="7024205"/>
            <a:ext cx="2605188" cy="246841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213644" y="-550315"/>
            <a:ext cx="5225712" cy="465088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313119">
            <a:off x="3291026" y="3087831"/>
            <a:ext cx="5693252" cy="5444172"/>
          </a:xfrm>
          <a:prstGeom prst="rect">
            <a:avLst/>
          </a:prstGeom>
        </p:spPr>
      </p:pic>
      <p:sp>
        <p:nvSpPr>
          <p:cNvPr name="TextBox 5" id="5"/>
          <p:cNvSpPr txBox="true"/>
          <p:nvPr/>
        </p:nvSpPr>
        <p:spPr>
          <a:xfrm rot="0">
            <a:off x="8083205" y="5706480"/>
            <a:ext cx="9176095" cy="3551820"/>
          </a:xfrm>
          <a:prstGeom prst="rect">
            <a:avLst/>
          </a:prstGeom>
        </p:spPr>
        <p:txBody>
          <a:bodyPr anchor="t" rtlCol="false" tIns="0" lIns="0" bIns="0" rIns="0">
            <a:spAutoFit/>
          </a:bodyPr>
          <a:lstStyle/>
          <a:p>
            <a:pPr algn="r">
              <a:lnSpc>
                <a:spcPts val="9440"/>
              </a:lnSpc>
            </a:pPr>
            <a:r>
              <a:rPr lang="en-US" sz="8000">
                <a:solidFill>
                  <a:srgbClr val="FFFFFF"/>
                </a:solidFill>
                <a:latin typeface="HK Grotesk Bold"/>
              </a:rPr>
              <a:t>How we pricing our products that ready to sell/release?</a:t>
            </a:r>
          </a:p>
        </p:txBody>
      </p:sp>
      <p:sp>
        <p:nvSpPr>
          <p:cNvPr name="TextBox 6" id="6"/>
          <p:cNvSpPr txBox="true"/>
          <p:nvPr/>
        </p:nvSpPr>
        <p:spPr>
          <a:xfrm rot="0">
            <a:off x="15785030" y="1028700"/>
            <a:ext cx="1483795" cy="1034067"/>
          </a:xfrm>
          <a:prstGeom prst="rect">
            <a:avLst/>
          </a:prstGeom>
        </p:spPr>
        <p:txBody>
          <a:bodyPr anchor="t" rtlCol="false" tIns="0" lIns="0" bIns="0" rIns="0">
            <a:spAutoFit/>
          </a:bodyPr>
          <a:lstStyle/>
          <a:p>
            <a:pPr algn="r" marL="0" indent="0" lvl="0">
              <a:lnSpc>
                <a:spcPts val="8115"/>
              </a:lnSpc>
              <a:spcBef>
                <a:spcPct val="0"/>
              </a:spcBef>
            </a:pPr>
            <a:r>
              <a:rPr lang="en-US" sz="6877">
                <a:solidFill>
                  <a:srgbClr val="FFFFFF">
                    <a:alpha val="60000"/>
                  </a:srgbClr>
                </a:solidFill>
                <a:latin typeface="HK Grotesk Bold"/>
              </a:rPr>
              <a:t>04</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DAE587hMG8o</dc:identifier>
  <dcterms:modified xsi:type="dcterms:W3CDTF">2011-08-01T06:04:30Z</dcterms:modified>
  <cp:revision>1</cp:revision>
  <dc:title>Getting started from our ideas!</dc:title>
</cp:coreProperties>
</file>

<file path=docProps/thumbnail.jpeg>
</file>